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51B3132-556A-4232-AB70-94A29AA57786}">
  <a:tblStyle styleId="{951B3132-556A-4232-AB70-94A29AA5778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7ef8f4ac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7ef8f4a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next semester the team plans t</a:t>
            </a:r>
            <a:r>
              <a:rPr lang="en"/>
              <a:t>o work over the winter, show in the chart we have Nathan and James working on arduino connections to the motors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f110ab4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f110ab4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6f110ab4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6f110ab4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f110ab4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f110ab4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f110ab4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f110ab4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6f110ab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6f110ab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f110ab4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f110ab4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ef8f4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7ef8f4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f110ab4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f110ab4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6f110ab4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6f110ab4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total budget came out to around $800. Our budget </a:t>
            </a:r>
            <a:r>
              <a:rPr lang="en"/>
              <a:t>was brought down with help from pobo medical. Most products can be bought from McMaster Carr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6f110ab4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6f110ab4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gannt chart for the current semester is in schedule! Our upcomin</a:t>
            </a:r>
            <a:r>
              <a:rPr lang="en"/>
              <a:t>g project has kames working on cad while Nathan works in prototypes we are all working together on the report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about:bla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Biomimetic Robotic Fish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2675552" y="3703972"/>
            <a:ext cx="37929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Brooks - Project Manager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Servis - Document Manager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Abdulrahman </a:t>
            </a:r>
            <a:r>
              <a:rPr lang="en"/>
              <a:t>Alnebari</a:t>
            </a:r>
            <a:r>
              <a:rPr lang="en"/>
              <a:t> - Budget Liaison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Shuaib Alshuaib - Website Developer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Semester</a:t>
            </a:r>
            <a:endParaRPr/>
          </a:p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Gantt Chart for next semester.</a:t>
            </a:r>
            <a:endParaRPr/>
          </a:p>
        </p:txBody>
      </p:sp>
      <p:sp>
        <p:nvSpPr>
          <p:cNvPr id="231" name="Google Shape;231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6498" l="0" r="0" t="0"/>
          <a:stretch/>
        </p:blipFill>
        <p:spPr>
          <a:xfrm>
            <a:off x="414025" y="1601125"/>
            <a:ext cx="7910824" cy="27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7861000" y="4651200"/>
            <a:ext cx="971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Alnebari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type="title"/>
          </p:nvPr>
        </p:nvSpPr>
        <p:spPr>
          <a:xfrm>
            <a:off x="819150" y="343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311700" y="11650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“Richmondreefer”, YouTube, 05-Jun-2012. [Online]. Available: https://www.youtube.com/watch?v=0HDH9pox1j4. [Accessed: 17-Oct-2018].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[2]M. S. Company, 6 November 2018. [Online]. Available: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https://www.mcmaster.com/[Accessed</a:t>
            </a:r>
            <a:r>
              <a:rPr lang="en"/>
              <a:t> 6 November 2018].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[3]8. I. E. Set. [Online]. Available: https://8020.net/. [Accessed 6 November 2018].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[4]"Frequently Asked Questions", Hogoballs.com, 2012. [Online]. Available: http://hogoballs.com/?p=334. [Accessed: 12- Nov- 2018].</a:t>
            </a: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marR="2159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241" name="Google Shape;241;p23"/>
          <p:cNvSpPr txBox="1"/>
          <p:nvPr/>
        </p:nvSpPr>
        <p:spPr>
          <a:xfrm>
            <a:off x="7994100" y="4651200"/>
            <a:ext cx="838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819150" y="2752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47" name="Google Shape;247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pic>
        <p:nvPicPr>
          <p:cNvPr id="248" name="Google Shape;2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013" y="1229875"/>
            <a:ext cx="4451983" cy="33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6643650" y="4486875"/>
            <a:ext cx="3342600" cy="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[2]</a:t>
            </a:r>
            <a:endParaRPr sz="600"/>
          </a:p>
        </p:txBody>
      </p:sp>
      <p:sp>
        <p:nvSpPr>
          <p:cNvPr id="250" name="Google Shape;250;p24"/>
          <p:cNvSpPr txBox="1"/>
          <p:nvPr/>
        </p:nvSpPr>
        <p:spPr>
          <a:xfrm>
            <a:off x="7994100" y="4651200"/>
            <a:ext cx="838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643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r>
              <a:rPr lang="en"/>
              <a:t>Description</a:t>
            </a:r>
            <a:r>
              <a:rPr lang="en"/>
              <a:t>: Client &amp; Goals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Client Info: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Dr. Alice C. Gibb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Biology Professor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Project Objective: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 test equipment which can mimic the reactions needed to force water into sand -- a process called fluidization</a:t>
            </a:r>
            <a:endParaRPr/>
          </a:p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37" name="Google Shape;137;p14"/>
          <p:cNvSpPr txBox="1"/>
          <p:nvPr/>
        </p:nvSpPr>
        <p:spPr>
          <a:xfrm>
            <a:off x="7994100" y="4651200"/>
            <a:ext cx="838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Servis</a:t>
            </a:r>
            <a:endParaRPr/>
          </a:p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45720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Importance: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Self-burying anchor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Burying underwater drones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088" y="2783600"/>
            <a:ext cx="2908025" cy="16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5086100" y="4421000"/>
            <a:ext cx="27768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Roboto"/>
                <a:ea typeface="Roboto"/>
                <a:cs typeface="Roboto"/>
                <a:sym typeface="Roboto"/>
              </a:rPr>
              <a:t>Figure 1: Flounder burying itself in sand [1]]</a:t>
            </a:r>
            <a:endParaRPr i="1"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19150" y="510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Put full cad here isometric or what looks best</a:t>
            </a:r>
            <a:endParaRPr/>
          </a:p>
        </p:txBody>
      </p:sp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48" name="Google Shape;148;p15"/>
          <p:cNvSpPr txBox="1"/>
          <p:nvPr/>
        </p:nvSpPr>
        <p:spPr>
          <a:xfrm>
            <a:off x="8011800" y="4651200"/>
            <a:ext cx="8205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Brooks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8" y="1337225"/>
            <a:ext cx="3442099" cy="2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149" y="510301"/>
            <a:ext cx="1504450" cy="20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4974" y="2954225"/>
            <a:ext cx="2424800" cy="15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819150" y="4174850"/>
            <a:ext cx="2830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 2. </a:t>
            </a:r>
            <a:r>
              <a:rPr lang="en" sz="900"/>
              <a:t>Isometric View [2],[3]</a:t>
            </a:r>
            <a:endParaRPr sz="900"/>
          </a:p>
        </p:txBody>
      </p:sp>
      <p:sp>
        <p:nvSpPr>
          <p:cNvPr id="153" name="Google Shape;153;p15"/>
          <p:cNvSpPr txBox="1"/>
          <p:nvPr/>
        </p:nvSpPr>
        <p:spPr>
          <a:xfrm>
            <a:off x="5607375" y="2544450"/>
            <a:ext cx="15321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 3. </a:t>
            </a:r>
            <a:r>
              <a:rPr lang="en" sz="900"/>
              <a:t>Top View [2], [3]</a:t>
            </a:r>
            <a:endParaRPr sz="900"/>
          </a:p>
        </p:txBody>
      </p:sp>
      <p:sp>
        <p:nvSpPr>
          <p:cNvPr id="154" name="Google Shape;154;p15"/>
          <p:cNvSpPr txBox="1"/>
          <p:nvPr/>
        </p:nvSpPr>
        <p:spPr>
          <a:xfrm>
            <a:off x="5174975" y="4374650"/>
            <a:ext cx="210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 4. </a:t>
            </a:r>
            <a:r>
              <a:rPr lang="en" sz="900"/>
              <a:t>Front View [2], [3]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Amplitude adjustment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819150" y="15585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Manually adjust the amplitude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Allows for amplitude of 0 - 25mm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Self-Locking</a:t>
            </a:r>
            <a:endParaRPr/>
          </a:p>
        </p:txBody>
      </p:sp>
      <p:sp>
        <p:nvSpPr>
          <p:cNvPr id="161" name="Google Shape;161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62" name="Google Shape;162;p16"/>
          <p:cNvSpPr txBox="1"/>
          <p:nvPr/>
        </p:nvSpPr>
        <p:spPr>
          <a:xfrm>
            <a:off x="8064600" y="4651200"/>
            <a:ext cx="7677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876" y="2317363"/>
            <a:ext cx="3442924" cy="22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046" y="2317387"/>
            <a:ext cx="1700850" cy="21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1097700" y="4234300"/>
            <a:ext cx="37503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 4. Left Profile of Attachment Sub-Assembly [2]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5288000" y="4275100"/>
            <a:ext cx="36045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 6. Front Profile of Attachment Sub-Assembly [2]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819150" y="456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to Linear device</a:t>
            </a:r>
            <a:endParaRPr/>
          </a:p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Crank-slider mechanism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Allows for pure linear motor while using a motor.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T-Slots and 8020 External Hardware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 Temperature Resin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74" name="Google Shape;174;p17"/>
          <p:cNvSpPr txBox="1"/>
          <p:nvPr/>
        </p:nvSpPr>
        <p:spPr>
          <a:xfrm>
            <a:off x="8085600" y="4651200"/>
            <a:ext cx="7467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Brooks</a:t>
            </a:r>
            <a:endParaRPr/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00" y="513700"/>
            <a:ext cx="2883325" cy="362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6314875" y="4247175"/>
            <a:ext cx="219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5693175" y="4149375"/>
            <a:ext cx="29478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 7. Motor Sub-Assembly [2], [3]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819150" y="520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1-D Movement</a:t>
            </a:r>
            <a:endParaRPr/>
          </a:p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11700" y="1229875"/>
            <a:ext cx="3689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Allows for easy </a:t>
            </a:r>
            <a:r>
              <a:rPr lang="en"/>
              <a:t>adjustment</a:t>
            </a:r>
            <a:r>
              <a:rPr lang="en"/>
              <a:t> of </a:t>
            </a:r>
            <a:r>
              <a:rPr lang="en"/>
              <a:t>specimen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Shows the movements at different positions in the tank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Provides platform to attach panels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Provides Platform to attach Belt</a:t>
            </a:r>
            <a:endParaRPr/>
          </a:p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85" name="Google Shape;185;p18"/>
          <p:cNvSpPr txBox="1"/>
          <p:nvPr/>
        </p:nvSpPr>
        <p:spPr>
          <a:xfrm>
            <a:off x="8085600" y="4651200"/>
            <a:ext cx="7467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Brooks</a:t>
            </a:r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00" y="1881275"/>
            <a:ext cx="4267200" cy="236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4219225" y="4331000"/>
            <a:ext cx="3639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 8. Motor Mount Sub-Assembly [3]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3" y="1246275"/>
            <a:ext cx="3362733" cy="25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>
            <p:ph type="title"/>
          </p:nvPr>
        </p:nvSpPr>
        <p:spPr>
          <a:xfrm>
            <a:off x="819150" y="4963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Requirements (CR)</a:t>
            </a:r>
            <a:endParaRPr/>
          </a:p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195" name="Google Shape;195;p19"/>
          <p:cNvSpPr txBox="1"/>
          <p:nvPr/>
        </p:nvSpPr>
        <p:spPr>
          <a:xfrm>
            <a:off x="7934725" y="4651200"/>
            <a:ext cx="89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Alshuaib</a:t>
            </a:r>
            <a:endParaRPr/>
          </a:p>
        </p:txBody>
      </p:sp>
      <p:graphicFrame>
        <p:nvGraphicFramePr>
          <p:cNvPr id="196" name="Google Shape;196;p19"/>
          <p:cNvGraphicFramePr/>
          <p:nvPr/>
        </p:nvGraphicFramePr>
        <p:xfrm>
          <a:off x="1003250" y="1381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{951B3132-556A-4232-AB70-94A29AA57786}</a:tableStyleId>
              </a:tblPr>
              <a:tblGrid>
                <a:gridCol w="1814825"/>
              </a:tblGrid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Oscillation [1]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Sizes [2]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Biomimetic [3]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Durable [4]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Arduino Controlled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175">
                <a:tc>
                  <a:txBody>
                    <a:bodyPr>
                      <a:noAutofit/>
                    </a:bodyPr>
                    <a:lstStyle/>
                    <a:p>
                      <a:pPr indent="0" lvl="0" marL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Consistency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97" name="Google Shape;197;p19"/>
          <p:cNvCxnSpPr/>
          <p:nvPr/>
        </p:nvCxnSpPr>
        <p:spPr>
          <a:xfrm>
            <a:off x="4383775" y="2774450"/>
            <a:ext cx="1621800" cy="2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3869575" y="2619313"/>
            <a:ext cx="2136000" cy="31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19"/>
          <p:cNvSpPr txBox="1"/>
          <p:nvPr/>
        </p:nvSpPr>
        <p:spPr>
          <a:xfrm>
            <a:off x="3552850" y="2422975"/>
            <a:ext cx="6549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4036275" y="2586388"/>
            <a:ext cx="447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</a:t>
            </a:r>
            <a:endParaRPr/>
          </a:p>
        </p:txBody>
      </p:sp>
      <p:cxnSp>
        <p:nvCxnSpPr>
          <p:cNvPr id="201" name="Google Shape;201;p19"/>
          <p:cNvCxnSpPr/>
          <p:nvPr/>
        </p:nvCxnSpPr>
        <p:spPr>
          <a:xfrm>
            <a:off x="4814900" y="2909900"/>
            <a:ext cx="1251300" cy="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19"/>
          <p:cNvSpPr txBox="1"/>
          <p:nvPr/>
        </p:nvSpPr>
        <p:spPr>
          <a:xfrm>
            <a:off x="4459975" y="2707575"/>
            <a:ext cx="495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[3]</a:t>
            </a:r>
            <a:endParaRPr/>
          </a:p>
        </p:txBody>
      </p:sp>
      <p:cxnSp>
        <p:nvCxnSpPr>
          <p:cNvPr id="203" name="Google Shape;203;p19"/>
          <p:cNvCxnSpPr/>
          <p:nvPr/>
        </p:nvCxnSpPr>
        <p:spPr>
          <a:xfrm flipH="1" rot="10800000">
            <a:off x="5029200" y="3138450"/>
            <a:ext cx="752400" cy="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19"/>
          <p:cNvSpPr txBox="1"/>
          <p:nvPr/>
        </p:nvSpPr>
        <p:spPr>
          <a:xfrm>
            <a:off x="4711400" y="2919375"/>
            <a:ext cx="404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[4]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4572000" y="3754225"/>
            <a:ext cx="2830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 9. Isometric View [2],[3]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/>
          <p:nvPr>
            <p:ph type="title"/>
          </p:nvPr>
        </p:nvSpPr>
        <p:spPr>
          <a:xfrm>
            <a:off x="819150" y="374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</a:t>
            </a:r>
            <a:endParaRPr/>
          </a:p>
        </p:txBody>
      </p:sp>
      <p:sp>
        <p:nvSpPr>
          <p:cNvPr id="211" name="Google Shape;211;p20"/>
          <p:cNvSpPr txBox="1"/>
          <p:nvPr>
            <p:ph idx="1" type="body"/>
          </p:nvPr>
        </p:nvSpPr>
        <p:spPr>
          <a:xfrm>
            <a:off x="819150" y="1166500"/>
            <a:ext cx="29055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estimate a budget of $800.00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3D printer use will be sponsored by Poba Medical</a:t>
            </a:r>
            <a:endParaRPr/>
          </a:p>
        </p:txBody>
      </p:sp>
      <p:sp>
        <p:nvSpPr>
          <p:cNvPr id="212" name="Google Shape;212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213" name="Google Shape;213;p20"/>
          <p:cNvSpPr txBox="1"/>
          <p:nvPr/>
        </p:nvSpPr>
        <p:spPr>
          <a:xfrm>
            <a:off x="7990950" y="4651200"/>
            <a:ext cx="841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Alnebari</a:t>
            </a:r>
            <a:endParaRPr/>
          </a:p>
        </p:txBody>
      </p:sp>
      <p:pic>
        <p:nvPicPr>
          <p:cNvPr id="214" name="Google Shape;2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699" y="978900"/>
            <a:ext cx="4296150" cy="3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type="title"/>
          </p:nvPr>
        </p:nvSpPr>
        <p:spPr>
          <a:xfrm>
            <a:off x="782000" y="459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- currently on schedule </a:t>
            </a:r>
            <a:endParaRPr/>
          </a:p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</p:txBody>
      </p:sp>
      <p:sp>
        <p:nvSpPr>
          <p:cNvPr id="221" name="Google Shape;221;p21"/>
          <p:cNvSpPr txBox="1"/>
          <p:nvPr/>
        </p:nvSpPr>
        <p:spPr>
          <a:xfrm>
            <a:off x="7861000" y="4651200"/>
            <a:ext cx="971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Alnebari</a:t>
            </a:r>
            <a:endParaRPr/>
          </a:p>
        </p:txBody>
      </p:sp>
      <p:grpSp>
        <p:nvGrpSpPr>
          <p:cNvPr id="222" name="Google Shape;222;p21"/>
          <p:cNvGrpSpPr/>
          <p:nvPr/>
        </p:nvGrpSpPr>
        <p:grpSpPr>
          <a:xfrm>
            <a:off x="477262" y="1493997"/>
            <a:ext cx="7882526" cy="1982384"/>
            <a:chOff x="256875" y="1618225"/>
            <a:chExt cx="7386175" cy="1280775"/>
          </a:xfrm>
        </p:grpSpPr>
        <p:pic>
          <p:nvPicPr>
            <p:cNvPr id="223" name="Google Shape;223;p21"/>
            <p:cNvPicPr preferRelativeResize="0"/>
            <p:nvPr/>
          </p:nvPicPr>
          <p:blipFill rotWithShape="1">
            <a:blip r:embed="rId3">
              <a:alphaModFix/>
            </a:blip>
            <a:srcRect b="3157" l="0" r="65377" t="0"/>
            <a:stretch/>
          </p:blipFill>
          <p:spPr>
            <a:xfrm>
              <a:off x="256875" y="1618225"/>
              <a:ext cx="2969027" cy="124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1"/>
            <p:cNvPicPr preferRelativeResize="0"/>
            <p:nvPr/>
          </p:nvPicPr>
          <p:blipFill rotWithShape="1">
            <a:blip r:embed="rId3">
              <a:alphaModFix/>
            </a:blip>
            <a:srcRect b="0" l="48490" r="0" t="0"/>
            <a:stretch/>
          </p:blipFill>
          <p:spPr>
            <a:xfrm>
              <a:off x="3225900" y="1618225"/>
              <a:ext cx="4417150" cy="1280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